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Ex2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2" autoAdjust="0"/>
    <p:restoredTop sz="94660"/>
  </p:normalViewPr>
  <p:slideViewPr>
    <p:cSldViewPr snapToGrid="0">
      <p:cViewPr varScale="1">
        <p:scale>
          <a:sx n="54" d="100"/>
          <a:sy n="54" d="100"/>
        </p:scale>
        <p:origin x="9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dbennett\Desktop\Football%20Working.xlsx" TargetMode="External"/></Relationships>
</file>

<file path=ppt/charts/_rels/chartEx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dbennett\Desktop\Football%20Work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[Football Working.xlsx]Sheet2!PivotTable1</c:name>
    <c:fmtId val="15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500" baseline="0"/>
              <a:t>2014 Divisional Game Prices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1"/>
          <c:showVal val="1"/>
          <c:showCatName val="1"/>
          <c:showSerName val="1"/>
          <c:showPercent val="1"/>
          <c:showBubbleSize val="1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3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4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9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0"/>
        <c:spPr>
          <a:solidFill>
            <a:schemeClr val="accent3"/>
          </a:solidFill>
          <a:ln>
            <a:noFill/>
          </a:ln>
          <a:effectLst/>
        </c:spP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numFmt formatCode="&quot;$&quot;#,##0" sourceLinked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Sheet2!$B$3:$B$4</c:f>
              <c:strCache>
                <c:ptCount val="1"/>
                <c:pt idx="0">
                  <c:v>East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Sheet2!$A$5:$A$6</c:f>
              <c:strCache>
                <c:ptCount val="2"/>
                <c:pt idx="0">
                  <c:v>AFC</c:v>
                </c:pt>
                <c:pt idx="1">
                  <c:v>NFC</c:v>
                </c:pt>
              </c:strCache>
            </c:strRef>
          </c:cat>
          <c:val>
            <c:numRef>
              <c:f>Sheet2!$B$5:$B$6</c:f>
              <c:numCache>
                <c:formatCode>"$"#,##0.00</c:formatCode>
                <c:ptCount val="2"/>
                <c:pt idx="0">
                  <c:v>126.66666666666667</c:v>
                </c:pt>
                <c:pt idx="1">
                  <c:v>172.91666666666666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51-4304-8CC4-51C49E8A40BC}"/>
            </c:ext>
          </c:extLst>
        </c:ser>
        <c:ser>
          <c:idx val="1"/>
          <c:order val="1"/>
          <c:tx>
            <c:strRef>
              <c:f>Sheet2!$C$3:$C$4</c:f>
              <c:strCache>
                <c:ptCount val="1"/>
                <c:pt idx="0">
                  <c:v>North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Sheet2!$A$5:$A$6</c:f>
              <c:strCache>
                <c:ptCount val="2"/>
                <c:pt idx="0">
                  <c:v>AFC</c:v>
                </c:pt>
                <c:pt idx="1">
                  <c:v>NFC</c:v>
                </c:pt>
              </c:strCache>
            </c:strRef>
          </c:cat>
          <c:val>
            <c:numRef>
              <c:f>Sheet2!$C$5:$C$6</c:f>
              <c:numCache>
                <c:formatCode>"$"#,##0.00</c:formatCode>
                <c:ptCount val="2"/>
                <c:pt idx="0">
                  <c:v>134.91666666666666</c:v>
                </c:pt>
                <c:pt idx="1">
                  <c:v>178.58333333333334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51-4304-8CC4-51C49E8A40BC}"/>
            </c:ext>
          </c:extLst>
        </c:ser>
        <c:ser>
          <c:idx val="2"/>
          <c:order val="2"/>
          <c:tx>
            <c:strRef>
              <c:f>Sheet2!$D$3:$D$4</c:f>
              <c:strCache>
                <c:ptCount val="1"/>
                <c:pt idx="0">
                  <c:v>South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2651-4304-8CC4-51C49E8A40BC}"/>
                </c:ext>
              </c:extLst>
            </c:dLbl>
            <c:dLbl>
              <c:idx val="1"/>
              <c:numFmt formatCode="&quot;$&quot;#,##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2651-4304-8CC4-51C49E8A40B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Sheet2!$A$5:$A$6</c:f>
              <c:strCache>
                <c:ptCount val="2"/>
                <c:pt idx="0">
                  <c:v>AFC</c:v>
                </c:pt>
                <c:pt idx="1">
                  <c:v>NFC</c:v>
                </c:pt>
              </c:strCache>
            </c:strRef>
          </c:cat>
          <c:val>
            <c:numRef>
              <c:f>Sheet2!$D$5:$D$6</c:f>
              <c:numCache>
                <c:formatCode>"$"#,##0.00</c:formatCode>
                <c:ptCount val="2"/>
                <c:pt idx="0">
                  <c:v>83.333333333333329</c:v>
                </c:pt>
                <c:pt idx="1">
                  <c:v>95.416666666666671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651-4304-8CC4-51C49E8A40BC}"/>
            </c:ext>
          </c:extLst>
        </c:ser>
        <c:ser>
          <c:idx val="3"/>
          <c:order val="3"/>
          <c:tx>
            <c:strRef>
              <c:f>Sheet2!$E$3:$E$4</c:f>
              <c:strCache>
                <c:ptCount val="1"/>
                <c:pt idx="0">
                  <c:v>West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&quot;$&quot;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Sheet2!$A$5:$A$6</c:f>
              <c:strCache>
                <c:ptCount val="2"/>
                <c:pt idx="0">
                  <c:v>AFC</c:v>
                </c:pt>
                <c:pt idx="1">
                  <c:v>NFC</c:v>
                </c:pt>
              </c:strCache>
            </c:strRef>
          </c:cat>
          <c:val>
            <c:numRef>
              <c:f>Sheet2!$E$5:$E$6</c:f>
              <c:numCache>
                <c:formatCode>"$"#,##0.00</c:formatCode>
                <c:ptCount val="2"/>
                <c:pt idx="0">
                  <c:v>124.83333333333333</c:v>
                </c:pt>
                <c:pt idx="1">
                  <c:v>165.16666666666666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651-4304-8CC4-51C49E8A40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5252136"/>
        <c:axId val="175252464"/>
      </c:barChart>
      <c:catAx>
        <c:axId val="1752521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5252464"/>
        <c:crosses val="autoZero"/>
        <c:auto val="1"/>
        <c:lblAlgn val="ctr"/>
        <c:lblOffset val="100"/>
        <c:noMultiLvlLbl val="0"/>
      </c:catAx>
      <c:valAx>
        <c:axId val="1752524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.00" sourceLinked="1"/>
        <c:majorTickMark val="none"/>
        <c:minorTickMark val="none"/>
        <c:tickLblPos val="nextTo"/>
        <c:crossAx val="175252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524494647593134"/>
          <c:y val="0.92649752097140614"/>
          <c:w val="0.75086764024697183"/>
          <c:h val="7.35024237943140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Sheet1!$N$2:$N$97</cx:f>
        <cx:lvl ptCount="96" formatCode="_(&quot;$&quot;* #,##0_);_(&quot;$&quot;* \(#,##0\);_(&quot;$&quot;* &quot;-&quot;_);_(@_)">
          <cx:pt idx="0">423</cx:pt>
          <cx:pt idx="1">373</cx:pt>
          <cx:pt idx="2">265</cx:pt>
          <cx:pt idx="3">264</cx:pt>
          <cx:pt idx="4">241</cx:pt>
          <cx:pt idx="5">236</cx:pt>
          <cx:pt idx="6">228</cx:pt>
          <cx:pt idx="7">220</cx:pt>
          <cx:pt idx="8">219</cx:pt>
          <cx:pt idx="9">218</cx:pt>
          <cx:pt idx="10">218</cx:pt>
          <cx:pt idx="11">213</cx:pt>
          <cx:pt idx="12">213</cx:pt>
          <cx:pt idx="13">211</cx:pt>
          <cx:pt idx="14">210</cx:pt>
          <cx:pt idx="15">209</cx:pt>
          <cx:pt idx="16">208</cx:pt>
          <cx:pt idx="17">206</cx:pt>
          <cx:pt idx="18">205</cx:pt>
          <cx:pt idx="19">205</cx:pt>
          <cx:pt idx="20">202</cx:pt>
          <cx:pt idx="21">202</cx:pt>
          <cx:pt idx="22">202</cx:pt>
          <cx:pt idx="23">201</cx:pt>
          <cx:pt idx="24">199</cx:pt>
          <cx:pt idx="25">196</cx:pt>
          <cx:pt idx="26">187</cx:pt>
          <cx:pt idx="27">184</cx:pt>
          <cx:pt idx="28">178</cx:pt>
          <cx:pt idx="29">176</cx:pt>
          <cx:pt idx="30">168</cx:pt>
          <cx:pt idx="31">167</cx:pt>
          <cx:pt idx="32">165</cx:pt>
          <cx:pt idx="33">164</cx:pt>
          <cx:pt idx="34">158</cx:pt>
          <cx:pt idx="35">153</cx:pt>
          <cx:pt idx="36">153</cx:pt>
          <cx:pt idx="37">148</cx:pt>
          <cx:pt idx="38">139</cx:pt>
          <cx:pt idx="39">138</cx:pt>
          <cx:pt idx="40">137</cx:pt>
          <cx:pt idx="41">135</cx:pt>
          <cx:pt idx="42">135</cx:pt>
          <cx:pt idx="43">130</cx:pt>
          <cx:pt idx="44">127</cx:pt>
          <cx:pt idx="45">126</cx:pt>
          <cx:pt idx="46">123</cx:pt>
          <cx:pt idx="47">122</cx:pt>
          <cx:pt idx="48">121</cx:pt>
          <cx:pt idx="49">118</cx:pt>
          <cx:pt idx="50">117</cx:pt>
          <cx:pt idx="51">108</cx:pt>
          <cx:pt idx="52">108</cx:pt>
          <cx:pt idx="53">106</cx:pt>
          <cx:pt idx="54">106</cx:pt>
          <cx:pt idx="55">104</cx:pt>
          <cx:pt idx="56">103</cx:pt>
          <cx:pt idx="57">102</cx:pt>
          <cx:pt idx="58">100</cx:pt>
          <cx:pt idx="59">99</cx:pt>
          <cx:pt idx="60">94</cx:pt>
          <cx:pt idx="61">94</cx:pt>
          <cx:pt idx="62">91</cx:pt>
          <cx:pt idx="63">90</cx:pt>
          <cx:pt idx="64">89</cx:pt>
          <cx:pt idx="65">86</cx:pt>
          <cx:pt idx="66">85</cx:pt>
          <cx:pt idx="67">83</cx:pt>
          <cx:pt idx="68">83</cx:pt>
          <cx:pt idx="69">81</cx:pt>
          <cx:pt idx="70">81</cx:pt>
          <cx:pt idx="71">80</cx:pt>
          <cx:pt idx="72">77</cx:pt>
          <cx:pt idx="73">76</cx:pt>
          <cx:pt idx="74">71</cx:pt>
          <cx:pt idx="75">71</cx:pt>
          <cx:pt idx="76">70</cx:pt>
          <cx:pt idx="77">70</cx:pt>
          <cx:pt idx="78">69</cx:pt>
          <cx:pt idx="79">67</cx:pt>
          <cx:pt idx="80">67</cx:pt>
          <cx:pt idx="81">64</cx:pt>
          <cx:pt idx="82">58</cx:pt>
          <cx:pt idx="83">55</cx:pt>
          <cx:pt idx="84">55</cx:pt>
          <cx:pt idx="85">51</cx:pt>
          <cx:pt idx="86">51</cx:pt>
          <cx:pt idx="87">48</cx:pt>
          <cx:pt idx="88">47</cx:pt>
          <cx:pt idx="89">47</cx:pt>
          <cx:pt idx="90">45</cx:pt>
          <cx:pt idx="91">44</cx:pt>
          <cx:pt idx="92">41</cx:pt>
          <cx:pt idx="93">40</cx:pt>
          <cx:pt idx="94">40</cx:pt>
          <cx:pt idx="95">29</cx:pt>
        </cx:lvl>
      </cx:numDim>
    </cx:data>
  </cx:chartData>
  <cx:chart>
    <cx:title pos="t" align="ctr" overlay="0">
      <cx:tx>
        <cx:rich>
          <a:bodyPr rot="0" spcFirstLastPara="1" vertOverflow="ellipsis" vert="horz" wrap="square" lIns="0" tIns="0" rIns="0" bIns="0" anchor="ctr" anchorCtr="1"/>
          <a:lstStyle/>
          <a:p>
            <a:pPr algn="ctr">
              <a:defRPr/>
            </a:pPr>
            <a:r>
              <a:rPr lang="en-US" sz="2800" dirty="0"/>
              <a:t>2014 Divisional Games</a:t>
            </a:r>
          </a:p>
        </cx:rich>
      </cx:tx>
    </cx:title>
    <cx:plotArea>
      <cx:plotAreaRegion>
        <cx:series layoutId="boxWhisker" uniqueId="{35A8BD07-71EE-438C-B455-347B1ADCA85E}">
          <cx:dataLabels pos="r">
            <cx:txPr>
              <a:bodyPr spcFirstLastPara="1" vertOverflow="ellipsis" wrap="square" lIns="0" tIns="0" rIns="0" bIns="0" anchor="ctr" anchorCtr="1"/>
              <a:lstStyle/>
              <a:p>
                <a:pPr>
                  <a:defRPr sz="2000" baseline="0"/>
                </a:pPr>
                <a:endParaRPr lang="en-US" sz="2000" baseline="0"/>
              </a:p>
            </cx:txPr>
            <cx:visibility seriesName="0" categoryName="0" value="1"/>
          </cx:dataLabels>
          <cx:dataId val="0"/>
          <cx:layoutPr>
            <cx:visibility meanLine="0" meanMarker="1" nonoutliers="0" outliers="1"/>
            <cx:statistics quartileMethod="exclusive"/>
          </cx:layoutPr>
        </cx:series>
      </cx:plotAreaRegion>
      <cx:axis id="0" hidden="1">
        <cx:catScaling gapWidth="1"/>
        <cx:tickLabels/>
      </cx:axis>
      <cx:axis id="1" hidden="1">
        <cx:valScaling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Ex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Sheet1!$N$2:$N$97</cx:f>
        <cx:lvl ptCount="96" formatCode="_(&quot;$&quot;* #,##0_);_(&quot;$&quot;* \(#,##0\);_(&quot;$&quot;* &quot;-&quot;_);_(@_)">
          <cx:pt idx="0">423</cx:pt>
          <cx:pt idx="1">373</cx:pt>
          <cx:pt idx="2">265</cx:pt>
          <cx:pt idx="3">264</cx:pt>
          <cx:pt idx="4">241</cx:pt>
          <cx:pt idx="5">236</cx:pt>
          <cx:pt idx="6">228</cx:pt>
          <cx:pt idx="7">220</cx:pt>
          <cx:pt idx="8">219</cx:pt>
          <cx:pt idx="9">218</cx:pt>
          <cx:pt idx="10">218</cx:pt>
          <cx:pt idx="11">213</cx:pt>
          <cx:pt idx="12">213</cx:pt>
          <cx:pt idx="13">211</cx:pt>
          <cx:pt idx="14">210</cx:pt>
          <cx:pt idx="15">209</cx:pt>
          <cx:pt idx="16">208</cx:pt>
          <cx:pt idx="17">206</cx:pt>
          <cx:pt idx="18">205</cx:pt>
          <cx:pt idx="19">205</cx:pt>
          <cx:pt idx="20">202</cx:pt>
          <cx:pt idx="21">202</cx:pt>
          <cx:pt idx="22">202</cx:pt>
          <cx:pt idx="23">201</cx:pt>
          <cx:pt idx="24">199</cx:pt>
          <cx:pt idx="25">196</cx:pt>
          <cx:pt idx="26">187</cx:pt>
          <cx:pt idx="27">184</cx:pt>
          <cx:pt idx="28">178</cx:pt>
          <cx:pt idx="29">176</cx:pt>
          <cx:pt idx="30">168</cx:pt>
          <cx:pt idx="31">167</cx:pt>
          <cx:pt idx="32">165</cx:pt>
          <cx:pt idx="33">164</cx:pt>
          <cx:pt idx="34">158</cx:pt>
          <cx:pt idx="35">153</cx:pt>
          <cx:pt idx="36">153</cx:pt>
          <cx:pt idx="37">148</cx:pt>
          <cx:pt idx="38">139</cx:pt>
          <cx:pt idx="39">138</cx:pt>
          <cx:pt idx="40">137</cx:pt>
          <cx:pt idx="41">135</cx:pt>
          <cx:pt idx="42">135</cx:pt>
          <cx:pt idx="43">130</cx:pt>
          <cx:pt idx="44">127</cx:pt>
          <cx:pt idx="45">126</cx:pt>
          <cx:pt idx="46">123</cx:pt>
          <cx:pt idx="47">122</cx:pt>
          <cx:pt idx="48">121</cx:pt>
          <cx:pt idx="49">118</cx:pt>
          <cx:pt idx="50">117</cx:pt>
          <cx:pt idx="51">108</cx:pt>
          <cx:pt idx="52">108</cx:pt>
          <cx:pt idx="53">106</cx:pt>
          <cx:pt idx="54">106</cx:pt>
          <cx:pt idx="55">104</cx:pt>
          <cx:pt idx="56">103</cx:pt>
          <cx:pt idx="57">102</cx:pt>
          <cx:pt idx="58">100</cx:pt>
          <cx:pt idx="59">99</cx:pt>
          <cx:pt idx="60">94</cx:pt>
          <cx:pt idx="61">94</cx:pt>
          <cx:pt idx="62">91</cx:pt>
          <cx:pt idx="63">90</cx:pt>
          <cx:pt idx="64">89</cx:pt>
          <cx:pt idx="65">86</cx:pt>
          <cx:pt idx="66">85</cx:pt>
          <cx:pt idx="67">83</cx:pt>
          <cx:pt idx="68">83</cx:pt>
          <cx:pt idx="69">81</cx:pt>
          <cx:pt idx="70">81</cx:pt>
          <cx:pt idx="71">80</cx:pt>
          <cx:pt idx="72">77</cx:pt>
          <cx:pt idx="73">76</cx:pt>
          <cx:pt idx="74">71</cx:pt>
          <cx:pt idx="75">71</cx:pt>
          <cx:pt idx="76">70</cx:pt>
          <cx:pt idx="77">70</cx:pt>
          <cx:pt idx="78">69</cx:pt>
          <cx:pt idx="79">67</cx:pt>
          <cx:pt idx="80">67</cx:pt>
          <cx:pt idx="81">64</cx:pt>
          <cx:pt idx="82">58</cx:pt>
          <cx:pt idx="83">55</cx:pt>
          <cx:pt idx="84">55</cx:pt>
          <cx:pt idx="85">51</cx:pt>
          <cx:pt idx="86">51</cx:pt>
          <cx:pt idx="87">48</cx:pt>
          <cx:pt idx="88">47</cx:pt>
          <cx:pt idx="89">47</cx:pt>
          <cx:pt idx="90">45</cx:pt>
          <cx:pt idx="91">44</cx:pt>
          <cx:pt idx="92">41</cx:pt>
          <cx:pt idx="93">40</cx:pt>
          <cx:pt idx="94">40</cx:pt>
          <cx:pt idx="95">29</cx:pt>
        </cx:lvl>
      </cx:numDim>
    </cx:data>
  </cx:chartData>
  <cx:chart>
    <cx:plotArea>
      <cx:plotAreaRegion>
        <cx:series layoutId="clusteredColumn" uniqueId="{848E16B3-0A4B-43C9-88C1-E861C27EE4F1}">
          <cx:tx>
            <cx:txData>
              <cx:f>Sheet1!$N$1</cx:f>
              <cx:v>Avg TP, $</cx:v>
            </cx:txData>
          </cx:tx>
          <cx:dataLabels>
            <cx:txPr>
              <a:bodyPr spcFirstLastPara="1" vertOverflow="ellipsis" wrap="square" lIns="0" tIns="0" rIns="0" bIns="0" anchor="ctr" anchorCtr="1"/>
              <a:lstStyle/>
              <a:p>
                <a:pPr>
                  <a:defRPr sz="2000"/>
                </a:pPr>
                <a:endParaRPr lang="en-US" sz="2000"/>
              </a:p>
            </cx:txPr>
            <cx:visibility seriesName="0" categoryName="0" value="1"/>
          </cx:dataLabels>
          <cx:dataId val="0"/>
          <cx:layoutPr>
            <cx:binning intervalClosed="r"/>
          </cx:layoutPr>
        </cx:series>
      </cx:plotAreaRegion>
      <cx:axis id="0">
        <cx:catScaling gapWidth="0"/>
        <cx:tickLabels/>
        <cx:txPr>
          <a:bodyPr spcFirstLastPara="1" vertOverflow="ellipsis" wrap="square" lIns="0" tIns="0" rIns="0" bIns="0" anchor="ctr" anchorCtr="1"/>
          <a:lstStyle/>
          <a:p>
            <a:pPr>
              <a:defRPr sz="2000"/>
            </a:pPr>
            <a:endParaRPr lang="en-US" sz="2000"/>
          </a:p>
        </cx:txPr>
      </cx:axis>
      <cx:axis id="1" hidden="1">
        <cx:valScaling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0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  <cs:bodyPr rot="-60000000" vert="horz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  <cs:bodyPr rot="-60000000" vert="horz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  <cs:bodyPr rot="0" vert="horz"/>
  </cs:title>
  <cs:trendline>
    <cs:lnRef idx="0"/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  <cs:bodyPr rot="-60000000" vert="horz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80" y="178844"/>
            <a:ext cx="8637073" cy="2044709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2589096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2406324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362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7571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3004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8" y="329445"/>
            <a:ext cx="9603275" cy="58495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168284"/>
            <a:ext cx="9603275" cy="4298062"/>
          </a:xfrm>
        </p:spPr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7331" y="104359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4522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3849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9266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0167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331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516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4956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1892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CBE08-916F-4049-A2E2-E1F3DED4D385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99D1056-975A-4097-922C-1037C5DD2E3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930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tmp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tm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tmp"/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tmp"/><Relationship Id="rId4" Type="http://schemas.openxmlformats.org/officeDocument/2006/relationships/image" Target="../media/image12.tm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microsoft.com/office/2014/relationships/chartEx" Target="../charts/chartEx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80" y="534572"/>
            <a:ext cx="8637073" cy="168898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 Project</a:t>
            </a:r>
            <a:br>
              <a:rPr lang="en-US" dirty="0" smtClean="0"/>
            </a:br>
            <a:r>
              <a:rPr lang="en-US" dirty="0" smtClean="0"/>
              <a:t>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Dan Bennett</a:t>
            </a:r>
          </a:p>
          <a:p>
            <a:r>
              <a:rPr lang="en-US" dirty="0" smtClean="0"/>
              <a:t>DSCI 101</a:t>
            </a:r>
          </a:p>
          <a:p>
            <a:r>
              <a:rPr lang="en-US" dirty="0" smtClean="0"/>
              <a:t>Section 007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500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959" y="1213930"/>
            <a:ext cx="4714702" cy="4351338"/>
          </a:xfrm>
        </p:spPr>
        <p:txBody>
          <a:bodyPr/>
          <a:lstStyle/>
          <a:p>
            <a:r>
              <a:rPr lang="en-US" dirty="0" smtClean="0"/>
              <a:t>From the Division</a:t>
            </a:r>
          </a:p>
          <a:p>
            <a:pPr lvl="1"/>
            <a:r>
              <a:rPr lang="en-US" dirty="0" smtClean="0"/>
              <a:t>Created a Conference (AFC/NFC)</a:t>
            </a:r>
          </a:p>
          <a:p>
            <a:pPr lvl="1"/>
            <a:r>
              <a:rPr lang="en-US" dirty="0" smtClean="0"/>
              <a:t>Created a Region (North, South, East, West)</a:t>
            </a:r>
          </a:p>
          <a:p>
            <a:r>
              <a:rPr lang="en-US" dirty="0" smtClean="0"/>
              <a:t>This was done with Text to Columns</a:t>
            </a:r>
          </a:p>
          <a:p>
            <a:pPr lvl="1"/>
            <a:r>
              <a:rPr lang="en-US" dirty="0" smtClean="0"/>
              <a:t>Fixed Width (3 for conference)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6224" y="2656621"/>
            <a:ext cx="4948464" cy="3272135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2642" y="1213930"/>
            <a:ext cx="1219370" cy="114316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661" y="3775806"/>
            <a:ext cx="1848108" cy="21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581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Event Field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was a challenge</a:t>
            </a:r>
          </a:p>
          <a:p>
            <a:pPr lvl="1"/>
            <a:r>
              <a:rPr lang="en-US" dirty="0" smtClean="0"/>
              <a:t>Used multiple text functions to split the field</a:t>
            </a:r>
          </a:p>
          <a:p>
            <a:r>
              <a:rPr lang="en-US" dirty="0" smtClean="0"/>
              <a:t>Derived Values</a:t>
            </a:r>
          </a:p>
          <a:p>
            <a:pPr lvl="1"/>
            <a:r>
              <a:rPr lang="en-US" dirty="0" smtClean="0"/>
              <a:t>Home Team</a:t>
            </a:r>
          </a:p>
          <a:p>
            <a:pPr lvl="1"/>
            <a:r>
              <a:rPr lang="en-US" dirty="0" smtClean="0"/>
              <a:t>Away Team</a:t>
            </a:r>
          </a:p>
          <a:p>
            <a:pPr lvl="1"/>
            <a:r>
              <a:rPr lang="en-US" dirty="0" smtClean="0"/>
              <a:t>Month Name</a:t>
            </a:r>
          </a:p>
          <a:p>
            <a:pPr lvl="1"/>
            <a:r>
              <a:rPr lang="en-US" dirty="0" smtClean="0"/>
              <a:t>Day Name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219720"/>
              </p:ext>
            </p:extLst>
          </p:nvPr>
        </p:nvGraphicFramePr>
        <p:xfrm>
          <a:off x="4049976" y="2239809"/>
          <a:ext cx="7902748" cy="32265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57449">
                  <a:extLst>
                    <a:ext uri="{9D8B030D-6E8A-4147-A177-3AD203B41FA5}">
                      <a16:colId xmlns:a16="http://schemas.microsoft.com/office/drawing/2014/main" val="3035905908"/>
                    </a:ext>
                  </a:extLst>
                </a:gridCol>
                <a:gridCol w="2557449">
                  <a:extLst>
                    <a:ext uri="{9D8B030D-6E8A-4147-A177-3AD203B41FA5}">
                      <a16:colId xmlns:a16="http://schemas.microsoft.com/office/drawing/2014/main" val="2096682805"/>
                    </a:ext>
                  </a:extLst>
                </a:gridCol>
                <a:gridCol w="1313285">
                  <a:extLst>
                    <a:ext uri="{9D8B030D-6E8A-4147-A177-3AD203B41FA5}">
                      <a16:colId xmlns:a16="http://schemas.microsoft.com/office/drawing/2014/main" val="2659234930"/>
                    </a:ext>
                  </a:extLst>
                </a:gridCol>
                <a:gridCol w="1474565">
                  <a:extLst>
                    <a:ext uri="{9D8B030D-6E8A-4147-A177-3AD203B41FA5}">
                      <a16:colId xmlns:a16="http://schemas.microsoft.com/office/drawing/2014/main" val="1933706214"/>
                    </a:ext>
                  </a:extLst>
                </a:gridCol>
              </a:tblGrid>
              <a:tr h="747763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Away Team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Home Team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Month Name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Day Name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7890390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Green Bay Packers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Chicago Bears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September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Sunday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61323971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San Francisco 49ers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Seattle Seahawks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December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Sunday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709223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Chicago Bears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Green Bay Packers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November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Sunday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80152535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Seattle Seahawks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San Francisco 49ers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November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Thursday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0905405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San Diego Chargers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Denver Broncos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October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Thursday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27587833"/>
                  </a:ext>
                </a:extLst>
              </a:tr>
              <a:tr h="413129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Dallas Cowboys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Philadelphia Eagles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December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Sunday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0630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21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and Away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698" y="1246016"/>
            <a:ext cx="10900064" cy="2330739"/>
          </a:xfrm>
        </p:spPr>
        <p:txBody>
          <a:bodyPr>
            <a:normAutofit/>
          </a:bodyPr>
          <a:lstStyle/>
          <a:p>
            <a:r>
              <a:rPr lang="en-US" dirty="0" smtClean="0"/>
              <a:t>Split the Event field on “at” and “Tickets on”</a:t>
            </a:r>
          </a:p>
          <a:p>
            <a:r>
              <a:rPr lang="en-US" dirty="0" smtClean="0"/>
              <a:t>Green Bay Packers </a:t>
            </a:r>
            <a:r>
              <a:rPr lang="en-US" b="1" dirty="0" smtClean="0"/>
              <a:t>at</a:t>
            </a:r>
            <a:r>
              <a:rPr lang="en-US" dirty="0" smtClean="0"/>
              <a:t> Chicago Bears </a:t>
            </a:r>
            <a:r>
              <a:rPr lang="en-US" b="1" dirty="0" smtClean="0"/>
              <a:t>Tickets on </a:t>
            </a:r>
            <a:r>
              <a:rPr lang="en-US" dirty="0" smtClean="0"/>
              <a:t>28-Sep-2014 (9037834)</a:t>
            </a:r>
          </a:p>
          <a:p>
            <a:pPr lvl="1"/>
            <a:r>
              <a:rPr lang="en-US" dirty="0" smtClean="0"/>
              <a:t>Computed the position of each</a:t>
            </a:r>
          </a:p>
          <a:p>
            <a:pPr lvl="1"/>
            <a:r>
              <a:rPr lang="en-US" dirty="0" smtClean="0"/>
              <a:t>Formed provided indexes for text “left” and “mid” operations</a:t>
            </a:r>
            <a:endParaRPr lang="en-US" dirty="0"/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698" y="3324112"/>
            <a:ext cx="4654814" cy="1957409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66"/>
          <a:stretch/>
        </p:blipFill>
        <p:spPr>
          <a:xfrm>
            <a:off x="7524457" y="3061443"/>
            <a:ext cx="2645715" cy="1287015"/>
          </a:xfrm>
          <a:prstGeom prst="rect">
            <a:avLst/>
          </a:prstGeom>
        </p:spPr>
      </p:pic>
      <p:pic>
        <p:nvPicPr>
          <p:cNvPr id="8" name="Picture 7" descr="Screen Clippi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308"/>
          <a:stretch/>
        </p:blipFill>
        <p:spPr>
          <a:xfrm>
            <a:off x="5502631" y="4503177"/>
            <a:ext cx="6689369" cy="143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7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and Away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397829"/>
            <a:ext cx="10515600" cy="4351338"/>
          </a:xfrm>
        </p:spPr>
        <p:txBody>
          <a:bodyPr/>
          <a:lstStyle/>
          <a:p>
            <a:r>
              <a:rPr lang="en-US" dirty="0" smtClean="0"/>
              <a:t>There were 32 unique teams</a:t>
            </a:r>
          </a:p>
          <a:p>
            <a:pPr lvl="1"/>
            <a:r>
              <a:rPr lang="en-US" dirty="0" smtClean="0"/>
              <a:t>Advanced data filter on the away team column</a:t>
            </a:r>
          </a:p>
          <a:p>
            <a:pPr lvl="1"/>
            <a:r>
              <a:rPr lang="en-US" dirty="0" err="1" smtClean="0"/>
              <a:t>counta</a:t>
            </a:r>
            <a:r>
              <a:rPr lang="en-US" dirty="0" smtClean="0"/>
              <a:t> of the resulting field</a:t>
            </a:r>
          </a:p>
          <a:p>
            <a:r>
              <a:rPr lang="en-US" dirty="0" smtClean="0"/>
              <a:t>Each team had 3-4 away games</a:t>
            </a:r>
          </a:p>
          <a:p>
            <a:pPr lvl="1"/>
            <a:r>
              <a:rPr lang="en-US" dirty="0" smtClean="0"/>
              <a:t>Pivot Table!</a:t>
            </a:r>
            <a:endParaRPr 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3785" y="1311999"/>
            <a:ext cx="3190702" cy="3150984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88" r="9315" b="17334"/>
          <a:stretch/>
        </p:blipFill>
        <p:spPr>
          <a:xfrm>
            <a:off x="9556376" y="1205457"/>
            <a:ext cx="2474259" cy="748849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247" y="3659328"/>
            <a:ext cx="3472701" cy="2175669"/>
          </a:xfrm>
          <a:prstGeom prst="rect">
            <a:avLst/>
          </a:prstGeom>
        </p:spPr>
      </p:pic>
      <p:pic>
        <p:nvPicPr>
          <p:cNvPr id="7" name="Picture 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3417" y="3716717"/>
            <a:ext cx="1873890" cy="2032450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3035579"/>
              </p:ext>
            </p:extLst>
          </p:nvPr>
        </p:nvGraphicFramePr>
        <p:xfrm>
          <a:off x="9606258" y="2259828"/>
          <a:ext cx="2374493" cy="194436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33161">
                  <a:extLst>
                    <a:ext uri="{9D8B030D-6E8A-4147-A177-3AD203B41FA5}">
                      <a16:colId xmlns:a16="http://schemas.microsoft.com/office/drawing/2014/main" val="2158254906"/>
                    </a:ext>
                  </a:extLst>
                </a:gridCol>
                <a:gridCol w="341332">
                  <a:extLst>
                    <a:ext uri="{9D8B030D-6E8A-4147-A177-3AD203B41FA5}">
                      <a16:colId xmlns:a16="http://schemas.microsoft.com/office/drawing/2014/main" val="1016496963"/>
                    </a:ext>
                  </a:extLst>
                </a:gridCol>
              </a:tblGrid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Arizona Cardinals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03275636"/>
                  </a:ext>
                </a:extLst>
              </a:tr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Atlanta Falcons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86833752"/>
                  </a:ext>
                </a:extLst>
              </a:tr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Baltimore Ravens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6025033"/>
                  </a:ext>
                </a:extLst>
              </a:tr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Buffalo Bills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1758501"/>
                  </a:ext>
                </a:extLst>
              </a:tr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 dirty="0">
                          <a:effectLst/>
                        </a:rPr>
                        <a:t>Carolina Panthers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0193125"/>
                  </a:ext>
                </a:extLst>
              </a:tr>
              <a:tr h="32406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Chicago Bears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0273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9651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en-US" dirty="0" smtClean="0"/>
              <a:t>Summarize ALL derived data</a:t>
            </a:r>
          </a:p>
          <a:p>
            <a:pPr lvl="1"/>
            <a:r>
              <a:rPr lang="en-US" dirty="0" smtClean="0"/>
              <a:t>Don’t derive it if you don’t use it.</a:t>
            </a:r>
          </a:p>
          <a:p>
            <a:pPr lvl="1"/>
            <a:r>
              <a:rPr lang="en-US" dirty="0" smtClean="0"/>
              <a:t>Or delete it.	</a:t>
            </a:r>
          </a:p>
          <a:p>
            <a:r>
              <a:rPr lang="en-US" dirty="0" smtClean="0"/>
              <a:t>Methods:</a:t>
            </a:r>
          </a:p>
          <a:p>
            <a:pPr lvl="1"/>
            <a:r>
              <a:rPr lang="en-US" dirty="0" smtClean="0"/>
              <a:t>Notice I am mixing my methods with my other data.</a:t>
            </a:r>
          </a:p>
          <a:p>
            <a:pPr lvl="1"/>
            <a:r>
              <a:rPr lang="en-US" dirty="0" smtClean="0"/>
              <a:t>This is fine, just as long as there is a presentation of methods.</a:t>
            </a:r>
          </a:p>
          <a:p>
            <a:pPr lvl="1"/>
            <a:r>
              <a:rPr lang="en-US" dirty="0" smtClean="0"/>
              <a:t>You probably don’t want to present ALL of your methods, just anything interesting.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468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were no problems with the data</a:t>
            </a:r>
          </a:p>
          <a:p>
            <a:pPr lvl="1"/>
            <a:r>
              <a:rPr lang="en-US" dirty="0" smtClean="0"/>
              <a:t>All fields were present</a:t>
            </a:r>
          </a:p>
          <a:p>
            <a:pPr lvl="1"/>
            <a:r>
              <a:rPr lang="en-US" dirty="0" smtClean="0"/>
              <a:t>All data appeared to be clean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Meta- Point</a:t>
            </a:r>
          </a:p>
          <a:p>
            <a:pPr lvl="1"/>
            <a:r>
              <a:rPr lang="en-US" dirty="0" smtClean="0"/>
              <a:t>You should do this at least.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19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/>
          <a:lstStyle/>
          <a:p>
            <a:r>
              <a:rPr lang="en-US" dirty="0" smtClean="0"/>
              <a:t>Discoveries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527" y="1413248"/>
            <a:ext cx="2719642" cy="4351338"/>
          </a:xfrm>
        </p:spPr>
        <p:txBody>
          <a:bodyPr/>
          <a:lstStyle/>
          <a:p>
            <a:r>
              <a:rPr lang="en-US" dirty="0" smtClean="0"/>
              <a:t>It was least expensive to attend a game in the South!</a:t>
            </a:r>
          </a:p>
          <a:p>
            <a:pPr lvl="1"/>
            <a:r>
              <a:rPr lang="en-US" dirty="0" smtClean="0"/>
              <a:t>Pivot Chart!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4393034"/>
              </p:ext>
            </p:extLst>
          </p:nvPr>
        </p:nvGraphicFramePr>
        <p:xfrm>
          <a:off x="3557842" y="1413248"/>
          <a:ext cx="7277100" cy="42780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142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 to get data for all games</a:t>
            </a:r>
          </a:p>
          <a:p>
            <a:r>
              <a:rPr lang="en-US" dirty="0" smtClean="0"/>
              <a:t>Try to get data for </a:t>
            </a:r>
          </a:p>
          <a:p>
            <a:pPr lvl="1"/>
            <a:r>
              <a:rPr lang="en-US" dirty="0" smtClean="0"/>
              <a:t>Ticket prices and tickets sold for each game</a:t>
            </a:r>
          </a:p>
        </p:txBody>
      </p:sp>
    </p:spTree>
    <p:extLst>
      <p:ext uri="{BB962C8B-B14F-4D97-AF65-F5344CB8AC3E}">
        <p14:creationId xmlns:p14="http://schemas.microsoft.com/office/powerpoint/2010/main" val="1686817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or 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Thank you for your time!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941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Quick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6738"/>
            <a:ext cx="10515600" cy="5273444"/>
          </a:xfrm>
        </p:spPr>
        <p:txBody>
          <a:bodyPr>
            <a:normAutofit/>
          </a:bodyPr>
          <a:lstStyle/>
          <a:p>
            <a:r>
              <a:rPr lang="en-US" dirty="0" smtClean="0"/>
              <a:t>Title Slide</a:t>
            </a:r>
          </a:p>
          <a:p>
            <a:r>
              <a:rPr lang="en-US" dirty="0" smtClean="0"/>
              <a:t>Introduce your topic</a:t>
            </a:r>
          </a:p>
          <a:p>
            <a:r>
              <a:rPr lang="en-US" dirty="0" smtClean="0"/>
              <a:t>Describe your dataset</a:t>
            </a:r>
          </a:p>
          <a:p>
            <a:r>
              <a:rPr lang="en-US" dirty="0" smtClean="0"/>
              <a:t>Describe your data</a:t>
            </a:r>
          </a:p>
          <a:p>
            <a:r>
              <a:rPr lang="en-US" dirty="0" smtClean="0"/>
              <a:t>Describe your methods</a:t>
            </a:r>
          </a:p>
          <a:p>
            <a:r>
              <a:rPr lang="en-US" dirty="0" smtClean="0"/>
              <a:t>Describe how you cleaned your data</a:t>
            </a:r>
          </a:p>
          <a:p>
            <a:r>
              <a:rPr lang="en-US" dirty="0" smtClean="0"/>
              <a:t>What did you discover?</a:t>
            </a:r>
          </a:p>
          <a:p>
            <a:r>
              <a:rPr lang="en-US" dirty="0" smtClean="0"/>
              <a:t>Conclusions/Next Step</a:t>
            </a:r>
          </a:p>
          <a:p>
            <a:r>
              <a:rPr lang="en-US" dirty="0" smtClean="0"/>
              <a:t>Make sure you look at the assignment page!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9873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306437"/>
            <a:ext cx="9144000" cy="93152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2014 NFL Ticket Prices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4510" y="2841674"/>
            <a:ext cx="9144000" cy="2697480"/>
          </a:xfrm>
        </p:spPr>
        <p:txBody>
          <a:bodyPr>
            <a:noAutofit/>
          </a:bodyPr>
          <a:lstStyle/>
          <a:p>
            <a:r>
              <a:rPr lang="en-US" sz="3600" dirty="0" smtClean="0"/>
              <a:t>Division Games</a:t>
            </a:r>
          </a:p>
          <a:p>
            <a:r>
              <a:rPr lang="en-US" sz="3600" dirty="0" smtClean="0"/>
              <a:t>Dan Bennett</a:t>
            </a:r>
          </a:p>
          <a:p>
            <a:r>
              <a:rPr lang="en-US" sz="3600" dirty="0" smtClean="0"/>
              <a:t>DSCI 101</a:t>
            </a:r>
          </a:p>
          <a:p>
            <a:r>
              <a:rPr lang="en-US" sz="3600" dirty="0" smtClean="0"/>
              <a:t>Fall 2018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124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Ticket Prices in the NFL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any factor that can be identified as contributing to ticket prices?</a:t>
            </a:r>
          </a:p>
          <a:p>
            <a:r>
              <a:rPr lang="en-US" dirty="0" smtClean="0"/>
              <a:t>Possible factors investigated</a:t>
            </a:r>
          </a:p>
          <a:p>
            <a:pPr lvl="1"/>
            <a:r>
              <a:rPr lang="en-US" dirty="0" smtClean="0"/>
              <a:t>Conference</a:t>
            </a:r>
          </a:p>
          <a:p>
            <a:pPr lvl="1"/>
            <a:r>
              <a:rPr lang="en-US" dirty="0" smtClean="0"/>
              <a:t>Region</a:t>
            </a:r>
          </a:p>
          <a:p>
            <a:pPr lvl="1"/>
            <a:r>
              <a:rPr lang="en-US" dirty="0" smtClean="0"/>
              <a:t>Day of Game</a:t>
            </a:r>
          </a:p>
          <a:p>
            <a:pPr lvl="1"/>
            <a:r>
              <a:rPr lang="en-US" dirty="0" smtClean="0"/>
              <a:t>Month of Game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2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NFL Ticket Prices from </a:t>
            </a:r>
            <a:r>
              <a:rPr lang="en-US" dirty="0" err="1" smtClean="0"/>
              <a:t>fivethirtyeight’s</a:t>
            </a:r>
            <a:r>
              <a:rPr lang="en-US" dirty="0" smtClean="0"/>
              <a:t> </a:t>
            </a:r>
            <a:r>
              <a:rPr lang="en-US" dirty="0" err="1" smtClean="0"/>
              <a:t>github</a:t>
            </a:r>
            <a:r>
              <a:rPr lang="en-US" dirty="0" smtClean="0"/>
              <a:t> account</a:t>
            </a:r>
          </a:p>
          <a:p>
            <a:r>
              <a:rPr lang="en-US" dirty="0" smtClean="0"/>
              <a:t>Originally obtained from StubHub.com</a:t>
            </a:r>
          </a:p>
          <a:p>
            <a:r>
              <a:rPr lang="en-US" dirty="0" smtClean="0"/>
              <a:t>Information on 96 games</a:t>
            </a:r>
          </a:p>
          <a:p>
            <a:pPr lvl="1"/>
            <a:r>
              <a:rPr lang="en-US" dirty="0" smtClean="0"/>
              <a:t>2014 Divisional games</a:t>
            </a:r>
          </a:p>
          <a:p>
            <a:pPr lvl="1"/>
            <a:r>
              <a:rPr lang="en-US" dirty="0" smtClean="0"/>
              <a:t>Through Dec 16</a:t>
            </a:r>
          </a:p>
          <a:p>
            <a:r>
              <a:rPr lang="en-US" dirty="0" smtClean="0"/>
              <a:t>A CSV file</a:t>
            </a:r>
          </a:p>
          <a:p>
            <a:r>
              <a:rPr lang="en-US" dirty="0" smtClean="0"/>
              <a:t>8.25 KB</a:t>
            </a:r>
          </a:p>
        </p:txBody>
      </p:sp>
    </p:spTree>
    <p:extLst>
      <p:ext uri="{BB962C8B-B14F-4D97-AF65-F5344CB8AC3E}">
        <p14:creationId xmlns:p14="http://schemas.microsoft.com/office/powerpoint/2010/main" val="9903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Dataset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814" y="1326860"/>
            <a:ext cx="11614266" cy="4741431"/>
          </a:xfrm>
        </p:spPr>
        <p:txBody>
          <a:bodyPr/>
          <a:lstStyle/>
          <a:p>
            <a:r>
              <a:rPr lang="en-US" dirty="0" smtClean="0"/>
              <a:t>Three fields</a:t>
            </a:r>
          </a:p>
          <a:p>
            <a:pPr lvl="1"/>
            <a:r>
              <a:rPr lang="en-US" dirty="0" smtClean="0"/>
              <a:t>Event: a text filed </a:t>
            </a:r>
          </a:p>
          <a:p>
            <a:pPr lvl="2"/>
            <a:r>
              <a:rPr lang="en-US" b="1" dirty="0"/>
              <a:t>Baltimore Ravens at Pittsburgh Steelers Tickets on </a:t>
            </a:r>
            <a:r>
              <a:rPr lang="en-US" b="1" dirty="0" smtClean="0"/>
              <a:t>02-Nov-2014 </a:t>
            </a:r>
            <a:r>
              <a:rPr lang="en-US" b="1" dirty="0"/>
              <a:t>(9037819</a:t>
            </a:r>
            <a:r>
              <a:rPr lang="en-US" b="1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The  Division: a text field</a:t>
            </a:r>
          </a:p>
          <a:p>
            <a:pPr lvl="2"/>
            <a:r>
              <a:rPr lang="en-US" dirty="0" smtClean="0"/>
              <a:t>AFC/NFC</a:t>
            </a:r>
          </a:p>
          <a:p>
            <a:pPr lvl="2"/>
            <a:r>
              <a:rPr lang="en-US" dirty="0" smtClean="0"/>
              <a:t>North, South, East, West</a:t>
            </a:r>
          </a:p>
          <a:p>
            <a:pPr lvl="2"/>
            <a:r>
              <a:rPr lang="en-US" b="1" dirty="0" smtClean="0"/>
              <a:t>AFC North</a:t>
            </a:r>
          </a:p>
          <a:p>
            <a:pPr lvl="1"/>
            <a:r>
              <a:rPr lang="en-US" dirty="0" smtClean="0"/>
              <a:t>The Average Ticket Price in Dollars: an integer</a:t>
            </a:r>
          </a:p>
          <a:p>
            <a:pPr lvl="2"/>
            <a:r>
              <a:rPr lang="en-US" b="1" dirty="0" smtClean="0"/>
              <a:t>202</a:t>
            </a:r>
          </a:p>
          <a:p>
            <a:pPr lvl="1"/>
            <a:r>
              <a:rPr lang="en-US" dirty="0" smtClean="0"/>
              <a:t>An Entire Record:</a:t>
            </a:r>
          </a:p>
          <a:p>
            <a:pPr lvl="2"/>
            <a:r>
              <a:rPr lang="en-US" b="1" dirty="0" smtClean="0"/>
              <a:t>Baltimore Ravens at Pittsburgh Steelers Tickets on 02-Nov-2014 (9037819),AFC North,202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62554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Average Ticket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Maximum Price: </a:t>
            </a:r>
          </a:p>
          <a:p>
            <a:pPr lvl="1"/>
            <a:r>
              <a:rPr lang="en-US" dirty="0" smtClean="0"/>
              <a:t>$423</a:t>
            </a:r>
          </a:p>
          <a:p>
            <a:pPr lvl="1"/>
            <a:r>
              <a:rPr lang="en-US" dirty="0" smtClean="0"/>
              <a:t>Packers vs Bears</a:t>
            </a:r>
          </a:p>
          <a:p>
            <a:r>
              <a:rPr lang="en-US" dirty="0" smtClean="0"/>
              <a:t>Minimum Price</a:t>
            </a:r>
          </a:p>
          <a:p>
            <a:pPr lvl="1"/>
            <a:r>
              <a:rPr lang="en-US" dirty="0" smtClean="0"/>
              <a:t>$29</a:t>
            </a:r>
          </a:p>
          <a:p>
            <a:pPr lvl="1"/>
            <a:r>
              <a:rPr lang="en-US" dirty="0" smtClean="0"/>
              <a:t>Cardinals at Rams</a:t>
            </a:r>
            <a:endParaRPr lang="en-US" dirty="0"/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5" name="Chart 4"/>
              <p:cNvGraphicFramePr/>
              <p:nvPr>
                <p:extLst>
                  <p:ext uri="{D42A27DB-BD31-4B8C-83A1-F6EECF244321}">
                    <p14:modId xmlns:p14="http://schemas.microsoft.com/office/powerpoint/2010/main" val="2707743929"/>
                  </p:ext>
                </p:extLst>
              </p:nvPr>
            </p:nvGraphicFramePr>
            <p:xfrm>
              <a:off x="4197602" y="1341531"/>
              <a:ext cx="7543800" cy="4526280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5" name="Chart 4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97602" y="1341531"/>
                <a:ext cx="7543800" cy="4526280"/>
              </a:xfrm>
              <a:prstGeom prst="rect">
                <a:avLst/>
              </a:prstGeom>
            </p:spPr>
          </p:pic>
        </mc:Fallback>
      </mc:AlternateContent>
      <p:sp>
        <p:nvSpPr>
          <p:cNvPr id="6" name="Right Arrow 5"/>
          <p:cNvSpPr/>
          <p:nvPr/>
        </p:nvSpPr>
        <p:spPr>
          <a:xfrm>
            <a:off x="5828037" y="1808916"/>
            <a:ext cx="1878676" cy="58189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5313877" y="5285920"/>
            <a:ext cx="1878676" cy="581891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267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Ticket Price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0822" y="1892127"/>
            <a:ext cx="2492025" cy="4351338"/>
          </a:xfrm>
        </p:spPr>
        <p:txBody>
          <a:bodyPr/>
          <a:lstStyle/>
          <a:p>
            <a:r>
              <a:rPr lang="en-US" dirty="0" smtClean="0"/>
              <a:t>Most games were less than $200</a:t>
            </a:r>
          </a:p>
          <a:p>
            <a:r>
              <a:rPr lang="en-US" dirty="0" smtClean="0"/>
              <a:t>Two games were very expensive</a:t>
            </a:r>
            <a:endParaRPr lang="en-US" dirty="0"/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 3"/>
              <p:cNvGraphicFramePr/>
              <p:nvPr>
                <p:extLst>
                  <p:ext uri="{D42A27DB-BD31-4B8C-83A1-F6EECF244321}">
                    <p14:modId xmlns:p14="http://schemas.microsoft.com/office/powerpoint/2010/main" val="197993325"/>
                  </p:ext>
                </p:extLst>
              </p:nvPr>
            </p:nvGraphicFramePr>
            <p:xfrm>
              <a:off x="2277035" y="1147303"/>
              <a:ext cx="9914965" cy="5096162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 3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77035" y="1147303"/>
                <a:ext cx="9914965" cy="5096162"/>
              </a:xfrm>
              <a:prstGeom prst="rect">
                <a:avLst/>
              </a:prstGeom>
            </p:spPr>
          </p:pic>
        </mc:Fallback>
      </mc:AlternateContent>
      <p:sp>
        <p:nvSpPr>
          <p:cNvPr id="5" name="Down Arrow 4"/>
          <p:cNvSpPr/>
          <p:nvPr/>
        </p:nvSpPr>
        <p:spPr>
          <a:xfrm>
            <a:off x="10326396" y="1667436"/>
            <a:ext cx="1456913" cy="294317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42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Meta-Slide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all of the native data fields that you have used.</a:t>
            </a:r>
          </a:p>
          <a:p>
            <a:r>
              <a:rPr lang="en-US" dirty="0" smtClean="0"/>
              <a:t>If your data set is large</a:t>
            </a:r>
          </a:p>
          <a:p>
            <a:pPr lvl="1"/>
            <a:r>
              <a:rPr lang="en-US" dirty="0" smtClean="0"/>
              <a:t>Skip the ones you did not use.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6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16</TotalTime>
  <Words>549</Words>
  <Application>Microsoft Office PowerPoint</Application>
  <PresentationFormat>Widescreen</PresentationFormat>
  <Paragraphs>153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Gill Sans MT</vt:lpstr>
      <vt:lpstr>Gallery</vt:lpstr>
      <vt:lpstr>Example  Project Presentation</vt:lpstr>
      <vt:lpstr>A Quick Example</vt:lpstr>
      <vt:lpstr>2014 NFL Ticket Prices</vt:lpstr>
      <vt:lpstr>Ticket Prices in the NFL</vt:lpstr>
      <vt:lpstr>My Data</vt:lpstr>
      <vt:lpstr>The Dataset</vt:lpstr>
      <vt:lpstr>The Average Ticket Price</vt:lpstr>
      <vt:lpstr>Average Ticket Price</vt:lpstr>
      <vt:lpstr>Meta-Slide</vt:lpstr>
      <vt:lpstr>Derived Fields</vt:lpstr>
      <vt:lpstr>The Event Field</vt:lpstr>
      <vt:lpstr>Home and Away Team</vt:lpstr>
      <vt:lpstr>Home and Away Team</vt:lpstr>
      <vt:lpstr>Meta-Slide</vt:lpstr>
      <vt:lpstr>Problems With Data</vt:lpstr>
      <vt:lpstr>Discoveries</vt:lpstr>
      <vt:lpstr>FUTURE work</vt:lpstr>
      <vt:lpstr>Questions or Comments?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 Project Presentation</dc:title>
  <dc:creator>Dan Bennett</dc:creator>
  <cp:lastModifiedBy>Dan Bennett</cp:lastModifiedBy>
  <cp:revision>3</cp:revision>
  <dcterms:created xsi:type="dcterms:W3CDTF">2018-11-14T21:36:13Z</dcterms:created>
  <dcterms:modified xsi:type="dcterms:W3CDTF">2018-11-14T21:52:39Z</dcterms:modified>
</cp:coreProperties>
</file>